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3" r:id="rId3"/>
    <p:sldId id="260" r:id="rId4"/>
    <p:sldId id="258" r:id="rId5"/>
    <p:sldId id="257" r:id="rId6"/>
    <p:sldId id="265" r:id="rId7"/>
    <p:sldId id="259" r:id="rId8"/>
    <p:sldId id="261" r:id="rId9"/>
    <p:sldId id="262" r:id="rId10"/>
    <p:sldId id="264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350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5ABD31-F13C-4AE3-BA2C-A6FAA4116D70}" type="datetimeFigureOut">
              <a:rPr lang="es-ES" smtClean="0"/>
              <a:pPr/>
              <a:t>11/12/2020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31F125-0735-4B37-9044-FFE2DE06B90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5ABD31-F13C-4AE3-BA2C-A6FAA4116D70}" type="datetimeFigureOut">
              <a:rPr lang="es-ES" smtClean="0"/>
              <a:pPr/>
              <a:t>11/12/2020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31F125-0735-4B37-9044-FFE2DE06B90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5ABD31-F13C-4AE3-BA2C-A6FAA4116D70}" type="datetimeFigureOut">
              <a:rPr lang="es-ES" smtClean="0"/>
              <a:pPr/>
              <a:t>11/12/2020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31F125-0735-4B37-9044-FFE2DE06B90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5ABD31-F13C-4AE3-BA2C-A6FAA4116D70}" type="datetimeFigureOut">
              <a:rPr lang="es-ES" smtClean="0"/>
              <a:pPr/>
              <a:t>11/12/2020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31F125-0735-4B37-9044-FFE2DE06B90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5ABD31-F13C-4AE3-BA2C-A6FAA4116D70}" type="datetimeFigureOut">
              <a:rPr lang="es-ES" smtClean="0"/>
              <a:pPr/>
              <a:t>11/12/2020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31F125-0735-4B37-9044-FFE2DE06B90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5ABD31-F13C-4AE3-BA2C-A6FAA4116D70}" type="datetimeFigureOut">
              <a:rPr lang="es-ES" smtClean="0"/>
              <a:pPr/>
              <a:t>11/12/2020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31F125-0735-4B37-9044-FFE2DE06B90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5ABD31-F13C-4AE3-BA2C-A6FAA4116D70}" type="datetimeFigureOut">
              <a:rPr lang="es-ES" smtClean="0"/>
              <a:pPr/>
              <a:t>11/12/2020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31F125-0735-4B37-9044-FFE2DE06B90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5ABD31-F13C-4AE3-BA2C-A6FAA4116D70}" type="datetimeFigureOut">
              <a:rPr lang="es-ES" smtClean="0"/>
              <a:pPr/>
              <a:t>11/12/2020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31F125-0735-4B37-9044-FFE2DE06B90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5ABD31-F13C-4AE3-BA2C-A6FAA4116D70}" type="datetimeFigureOut">
              <a:rPr lang="es-ES" smtClean="0"/>
              <a:pPr/>
              <a:t>11/12/2020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31F125-0735-4B37-9044-FFE2DE06B90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5ABD31-F13C-4AE3-BA2C-A6FAA4116D70}" type="datetimeFigureOut">
              <a:rPr lang="es-ES" smtClean="0"/>
              <a:pPr/>
              <a:t>11/12/2020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31F125-0735-4B37-9044-FFE2DE06B90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5ABD31-F13C-4AE3-BA2C-A6FAA4116D70}" type="datetimeFigureOut">
              <a:rPr lang="es-ES" smtClean="0"/>
              <a:pPr/>
              <a:t>11/12/2020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31F125-0735-4B37-9044-FFE2DE06B90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A5ABD31-F13C-4AE3-BA2C-A6FAA4116D70}" type="datetimeFigureOut">
              <a:rPr lang="es-ES" smtClean="0"/>
              <a:pPr/>
              <a:t>11/12/2020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731F125-0735-4B37-9044-FFE2DE06B90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3573016"/>
            <a:ext cx="5470376" cy="1586607"/>
          </a:xfrm>
        </p:spPr>
        <p:txBody>
          <a:bodyPr>
            <a:normAutofit/>
          </a:bodyPr>
          <a:lstStyle/>
          <a:p>
            <a:pPr algn="l"/>
            <a:r>
              <a:rPr lang="es-ES_tradnl" sz="3200" dirty="0" smtClean="0"/>
              <a:t/>
            </a:r>
            <a:br>
              <a:rPr lang="es-ES_tradnl" sz="3200" dirty="0" smtClean="0"/>
            </a:br>
            <a:r>
              <a:rPr lang="es-ES_tradnl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Gestión de Centro  &amp; </a:t>
            </a:r>
            <a:br>
              <a:rPr lang="es-ES_tradnl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_tradnl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Informes de Evolución</a:t>
            </a:r>
            <a:endParaRPr lang="es-E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3 Imagen" descr="VisionaPro Logo Oficial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1760" y="1844824"/>
            <a:ext cx="5197729" cy="159753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5940152" y="5157192"/>
            <a:ext cx="2834430" cy="923330"/>
          </a:xfrm>
          <a:prstGeom prst="rect">
            <a:avLst/>
          </a:prstGeom>
          <a:noFill/>
          <a:ln cmpd="thickThin"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txBody>
          <a:bodyPr wrap="none" rtlCol="0">
            <a:spAutoFit/>
          </a:bodyPr>
          <a:lstStyle/>
          <a:p>
            <a:r>
              <a:rPr lang="es-ES_trad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Presentación preparada por:</a:t>
            </a:r>
          </a:p>
          <a:p>
            <a:r>
              <a:rPr lang="es-ES_trad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Salvador López</a:t>
            </a:r>
          </a:p>
          <a:p>
            <a:r>
              <a:rPr lang="es-ES_trad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José María Sanz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images-na.ssl-images-amazon.com/images/I/61iBP28-QIL._AC_SL1280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40727" y="3168352"/>
            <a:ext cx="3923761" cy="3645024"/>
          </a:xfrm>
          <a:prstGeom prst="rect">
            <a:avLst/>
          </a:prstGeom>
          <a:noFill/>
        </p:spPr>
      </p:pic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890344" y="1700808"/>
            <a:ext cx="7498080" cy="2952328"/>
          </a:xfrm>
        </p:spPr>
        <p:txBody>
          <a:bodyPr>
            <a:noAutofit/>
          </a:bodyPr>
          <a:lstStyle/>
          <a:p>
            <a:pPr algn="ctr"/>
            <a:r>
              <a:rPr lang="es-ES_tradnl" sz="4800" dirty="0" smtClean="0"/>
              <a:t>Muchas  Gracias </a:t>
            </a:r>
            <a:br>
              <a:rPr lang="es-ES_tradnl" sz="4800" dirty="0" smtClean="0"/>
            </a:br>
            <a:r>
              <a:rPr lang="es-ES_tradnl" sz="4800" dirty="0" smtClean="0"/>
              <a:t>y</a:t>
            </a:r>
            <a:br>
              <a:rPr lang="es-ES_tradnl" sz="4800" dirty="0" smtClean="0"/>
            </a:br>
            <a:r>
              <a:rPr lang="es-ES_tradnl" sz="4800" dirty="0" smtClean="0"/>
              <a:t>Feliz  Navidad </a:t>
            </a:r>
            <a:br>
              <a:rPr lang="es-ES_tradnl" sz="4800" dirty="0" smtClean="0"/>
            </a:br>
            <a:r>
              <a:rPr lang="es-ES_tradnl" sz="4800" dirty="0" smtClean="0"/>
              <a:t/>
            </a:r>
            <a:br>
              <a:rPr lang="es-ES_tradnl" sz="4800" dirty="0" smtClean="0"/>
            </a:br>
            <a:endParaRPr lang="es-ES" sz="4800" dirty="0"/>
          </a:p>
        </p:txBody>
      </p:sp>
      <p:pic>
        <p:nvPicPr>
          <p:cNvPr id="4" name="3 Imagen" descr="VisionaPro Logo Oficial.e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5863918"/>
            <a:ext cx="2152020" cy="6614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619672" y="2132856"/>
            <a:ext cx="7056784" cy="2307704"/>
          </a:xfrm>
        </p:spPr>
        <p:txBody>
          <a:bodyPr>
            <a:normAutofit lnSpcReduction="10000"/>
          </a:bodyPr>
          <a:lstStyle/>
          <a:p>
            <a:r>
              <a:rPr lang="es-ES_tradnl" dirty="0" err="1" smtClean="0"/>
              <a:t>Vision@Pro</a:t>
            </a:r>
            <a:r>
              <a:rPr lang="es-ES_tradnl" dirty="0" smtClean="0"/>
              <a:t>,  nace de la necesidad de Gestionar un Centro,  conocer y comprender el avance del alumno e informar al Cliente con el fin de obtener su </a:t>
            </a:r>
            <a:r>
              <a:rPr lang="es-ES_tradnl" b="1" dirty="0" smtClean="0"/>
              <a:t>confianza.</a:t>
            </a:r>
            <a:endParaRPr lang="es-ES" b="1" dirty="0"/>
          </a:p>
        </p:txBody>
      </p:sp>
      <p:pic>
        <p:nvPicPr>
          <p:cNvPr id="4" name="3 Imagen" descr="VisionaPro Logo Oficial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260648"/>
            <a:ext cx="5197729" cy="1597530"/>
          </a:xfrm>
          <a:prstGeom prst="rect">
            <a:avLst/>
          </a:prstGeom>
        </p:spPr>
      </p:pic>
      <p:sp>
        <p:nvSpPr>
          <p:cNvPr id="5" name="2 Marcador de contenido"/>
          <p:cNvSpPr txBox="1">
            <a:spLocks/>
          </p:cNvSpPr>
          <p:nvPr/>
        </p:nvSpPr>
        <p:spPr>
          <a:xfrm>
            <a:off x="2339752" y="4869160"/>
            <a:ext cx="2160240" cy="7920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s-ES_tradnl" sz="3200" dirty="0" smtClean="0"/>
              <a:t>Calidad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s-ES" sz="3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2339752" y="5373216"/>
            <a:ext cx="2160240" cy="7920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s-ES_tradnl" sz="3200" dirty="0" smtClean="0"/>
              <a:t>Control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s-ES" sz="3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2339752" y="5877272"/>
            <a:ext cx="2160240" cy="792088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s-ES_tradnl" sz="3200" dirty="0" smtClean="0"/>
              <a:t>Confianza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s-ES" sz="3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9" name="8 Conector recto"/>
          <p:cNvCxnSpPr/>
          <p:nvPr/>
        </p:nvCxnSpPr>
        <p:spPr>
          <a:xfrm>
            <a:off x="5220072" y="5013176"/>
            <a:ext cx="0" cy="136815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2 Marcador de contenido"/>
          <p:cNvSpPr txBox="1">
            <a:spLocks/>
          </p:cNvSpPr>
          <p:nvPr/>
        </p:nvSpPr>
        <p:spPr>
          <a:xfrm>
            <a:off x="5652120" y="5373216"/>
            <a:ext cx="2160240" cy="7920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s-ES_tradnl" sz="3200" dirty="0" smtClean="0"/>
              <a:t>10 años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s-ES" sz="3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Objeto de  </a:t>
            </a:r>
            <a:r>
              <a:rPr lang="es-ES_tradnl" dirty="0" err="1" smtClean="0"/>
              <a:t>Vision@Pro</a:t>
            </a:r>
            <a:r>
              <a:rPr lang="es-ES_tradnl" dirty="0" smtClean="0"/>
              <a:t>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35608" y="1484784"/>
            <a:ext cx="7498080" cy="5133256"/>
          </a:xfrm>
        </p:spPr>
        <p:txBody>
          <a:bodyPr>
            <a:normAutofit/>
          </a:bodyPr>
          <a:lstStyle/>
          <a:p>
            <a:r>
              <a:rPr lang="es-ES_tradnl" b="1" dirty="0" smtClean="0"/>
              <a:t>Ayudar al Director del Centro </a:t>
            </a:r>
          </a:p>
          <a:p>
            <a:pPr lvl="2"/>
            <a:endParaRPr lang="es-ES_tradnl" dirty="0" smtClean="0"/>
          </a:p>
          <a:p>
            <a:pPr marL="1115568" lvl="2" indent="-457200">
              <a:buFont typeface="+mj-lt"/>
              <a:buAutoNum type="arabicPeriod"/>
            </a:pPr>
            <a:r>
              <a:rPr lang="es-ES_tradnl" dirty="0" smtClean="0"/>
              <a:t>A </a:t>
            </a:r>
            <a:r>
              <a:rPr lang="es-ES_tradnl" b="1" dirty="0" smtClean="0"/>
              <a:t>elevar</a:t>
            </a:r>
            <a:r>
              <a:rPr lang="es-ES_tradnl" dirty="0" smtClean="0"/>
              <a:t> la satisfacción y la confianza de sus clientes, </a:t>
            </a:r>
          </a:p>
          <a:p>
            <a:pPr marL="1115568" lvl="2" indent="-457200">
              <a:buFont typeface="+mj-lt"/>
              <a:buAutoNum type="arabicPeriod"/>
            </a:pPr>
            <a:r>
              <a:rPr lang="es-ES_tradnl" dirty="0" smtClean="0"/>
              <a:t>A </a:t>
            </a:r>
            <a:r>
              <a:rPr lang="es-ES_tradnl" b="1" dirty="0" smtClean="0"/>
              <a:t>Conocer</a:t>
            </a:r>
            <a:r>
              <a:rPr lang="es-ES_tradnl" dirty="0" smtClean="0"/>
              <a:t> mejor a sus alumnos</a:t>
            </a:r>
          </a:p>
          <a:p>
            <a:pPr marL="1115568" lvl="2" indent="-457200">
              <a:buFont typeface="+mj-lt"/>
              <a:buAutoNum type="arabicPeriod"/>
            </a:pPr>
            <a:r>
              <a:rPr lang="es-ES_tradnl" dirty="0" smtClean="0"/>
              <a:t>A </a:t>
            </a:r>
            <a:r>
              <a:rPr lang="es-ES_tradnl" b="1" dirty="0" smtClean="0"/>
              <a:t>Gestionar</a:t>
            </a:r>
            <a:r>
              <a:rPr lang="es-ES_tradnl" dirty="0" smtClean="0"/>
              <a:t> mejor su Centro</a:t>
            </a:r>
          </a:p>
          <a:p>
            <a:pPr marL="1115568" lvl="2" indent="-457200">
              <a:buFont typeface="+mj-lt"/>
              <a:buAutoNum type="arabicPeriod"/>
            </a:pPr>
            <a:endParaRPr lang="es-ES_tradnl" dirty="0" smtClean="0"/>
          </a:p>
          <a:p>
            <a:pPr marL="1115568" lvl="2" indent="-457200">
              <a:buNone/>
            </a:pPr>
            <a:r>
              <a:rPr lang="es-ES_tradnl" dirty="0" smtClean="0"/>
              <a:t>para conseguir:</a:t>
            </a:r>
          </a:p>
          <a:p>
            <a:pPr marL="1115568" lvl="2" indent="-457200"/>
            <a:r>
              <a:rPr lang="es-ES_tradnl" sz="3200" dirty="0" smtClean="0"/>
              <a:t>Incrementar la </a:t>
            </a:r>
            <a:r>
              <a:rPr lang="es-ES_tradnl" sz="3200" b="1" dirty="0" smtClean="0"/>
              <a:t>Permanencia</a:t>
            </a:r>
          </a:p>
          <a:p>
            <a:pPr marL="1115568" lvl="2" indent="-457200"/>
            <a:r>
              <a:rPr lang="es-ES_tradnl" sz="3200" dirty="0" smtClean="0"/>
              <a:t>Aumentar sus </a:t>
            </a:r>
            <a:r>
              <a:rPr lang="es-ES_tradnl" sz="3200" b="1" dirty="0" smtClean="0"/>
              <a:t>Beneficios</a:t>
            </a:r>
          </a:p>
          <a:p>
            <a:pPr lvl="2"/>
            <a:endParaRPr lang="es-ES_tradnl" dirty="0" smtClean="0"/>
          </a:p>
          <a:p>
            <a:pPr lvl="2"/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56872" cy="1143000"/>
          </a:xfrm>
        </p:spPr>
        <p:txBody>
          <a:bodyPr/>
          <a:lstStyle/>
          <a:p>
            <a:r>
              <a:rPr lang="es-ES_tradnl" dirty="0" smtClean="0"/>
              <a:t>Logrando el Objetivo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99592" y="980728"/>
            <a:ext cx="7941568" cy="561662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ES_tradnl" sz="2400" b="1" dirty="0" smtClean="0"/>
              <a:t> 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ES_tradnl" sz="2400" b="1" dirty="0" smtClean="0"/>
              <a:t>Elevando la satisfacción y la confianza de sus clientes</a:t>
            </a:r>
            <a:r>
              <a:rPr lang="es-ES_tradnl" sz="2400" dirty="0" smtClean="0"/>
              <a:t>,  con informes académicos acerca del progreso,  la evolución y la proyección futura de sus hijos</a:t>
            </a:r>
          </a:p>
          <a:p>
            <a:pPr marL="971550" lvl="1" indent="-514350">
              <a:buFont typeface="+mj-lt"/>
              <a:buAutoNum type="arabicPeriod"/>
            </a:pPr>
            <a:endParaRPr lang="es-ES_tradnl" sz="800" dirty="0" smtClean="0"/>
          </a:p>
          <a:p>
            <a:pPr marL="971550" lvl="1" indent="-514350">
              <a:buFont typeface="+mj-lt"/>
              <a:buAutoNum type="arabicPeriod"/>
            </a:pPr>
            <a:r>
              <a:rPr lang="es-ES_tradnl" sz="2400" b="1" dirty="0" smtClean="0"/>
              <a:t>Conociendo mejor a sus alumnos</a:t>
            </a:r>
          </a:p>
          <a:p>
            <a:pPr marL="1371600" lvl="2" indent="-457200"/>
            <a:r>
              <a:rPr lang="es-ES_tradnl" dirty="0" smtClean="0"/>
              <a:t>Monitorizando , clasificando y ordenando sus competencias</a:t>
            </a:r>
          </a:p>
          <a:p>
            <a:pPr marL="1371600" lvl="2" indent="-457200">
              <a:buFont typeface="+mj-lt"/>
              <a:buAutoNum type="arabicPeriod"/>
            </a:pPr>
            <a:endParaRPr lang="es-ES_tradnl" sz="800" dirty="0" smtClean="0"/>
          </a:p>
          <a:p>
            <a:pPr marL="971550" lvl="1" indent="-514350">
              <a:buFont typeface="+mj-lt"/>
              <a:buAutoNum type="arabicPeriod"/>
            </a:pPr>
            <a:r>
              <a:rPr lang="es-ES_tradnl" sz="2400" b="1" dirty="0" smtClean="0"/>
              <a:t>Gestionando mejor su centro</a:t>
            </a:r>
          </a:p>
          <a:p>
            <a:pPr marL="1371600" lvl="2" indent="-457200"/>
            <a:r>
              <a:rPr lang="es-ES_tradnl" dirty="0" smtClean="0"/>
              <a:t>Mediante estadísticas detalladas de la situación de sus alumnos, su distribución y análisis de riesgo</a:t>
            </a:r>
          </a:p>
          <a:p>
            <a:pPr marL="1371600" lvl="2" indent="-457200"/>
            <a:r>
              <a:rPr lang="es-ES_tradnl" dirty="0" smtClean="0"/>
              <a:t>Aportando un Fichero de sus alumnos y una Base de Datos del Cliente</a:t>
            </a:r>
          </a:p>
          <a:p>
            <a:pPr marL="971550" lvl="1" indent="-514350">
              <a:buFont typeface="+mj-lt"/>
              <a:buAutoNum type="arabicPeriod"/>
            </a:pPr>
            <a:endParaRPr lang="es-ES_tradnl" dirty="0" smtClean="0"/>
          </a:p>
          <a:p>
            <a:pPr marL="971550" lvl="1" indent="-514350">
              <a:buFont typeface="+mj-lt"/>
              <a:buAutoNum type="arabicPeriod"/>
            </a:pPr>
            <a:endParaRPr 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s-ES_tradnl" dirty="0" smtClean="0"/>
              <a:t>Prestaciones de   </a:t>
            </a:r>
            <a:r>
              <a:rPr lang="es-ES_tradnl" dirty="0" err="1" smtClean="0"/>
              <a:t>Vision@Pro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1600200"/>
            <a:ext cx="8038728" cy="4853136"/>
          </a:xfrm>
        </p:spPr>
        <p:txBody>
          <a:bodyPr>
            <a:noAutofit/>
          </a:bodyPr>
          <a:lstStyle/>
          <a:p>
            <a:r>
              <a:rPr lang="es-ES_tradnl" sz="2000" dirty="0" smtClean="0"/>
              <a:t>Importa los Datos automáticamente desde el archivo </a:t>
            </a:r>
            <a:r>
              <a:rPr lang="es-ES_tradnl" sz="2000" b="1" dirty="0" smtClean="0"/>
              <a:t>CMF</a:t>
            </a:r>
            <a:r>
              <a:rPr lang="es-ES_tradnl" sz="2000" dirty="0" smtClean="0"/>
              <a:t> del Centro</a:t>
            </a:r>
          </a:p>
          <a:p>
            <a:r>
              <a:rPr lang="es-ES_tradnl" sz="2000" dirty="0" smtClean="0"/>
              <a:t>Incluye los motores de </a:t>
            </a:r>
            <a:r>
              <a:rPr lang="es-ES_tradnl" sz="2000" b="1" dirty="0" smtClean="0"/>
              <a:t>Matemáticas,  Lectura y  </a:t>
            </a:r>
            <a:r>
              <a:rPr lang="es-ES_tradnl" sz="2000" b="1" dirty="0" err="1" smtClean="0"/>
              <a:t>English</a:t>
            </a:r>
            <a:endParaRPr lang="es-ES_tradnl" sz="2000" b="1" dirty="0" smtClean="0"/>
          </a:p>
          <a:p>
            <a:r>
              <a:rPr lang="es-ES_tradnl" sz="2000" dirty="0" smtClean="0"/>
              <a:t>El Nivel Escolar de los alumnos se alinea con el   </a:t>
            </a:r>
            <a:r>
              <a:rPr lang="es-ES_tradnl" sz="2000" b="1" dirty="0" smtClean="0"/>
              <a:t>KIS</a:t>
            </a:r>
          </a:p>
          <a:p>
            <a:r>
              <a:rPr lang="es-ES_tradnl" sz="2000" dirty="0" smtClean="0"/>
              <a:t>Nuevo </a:t>
            </a:r>
            <a:r>
              <a:rPr lang="es-ES_tradnl" sz="2000" b="1" dirty="0" smtClean="0"/>
              <a:t>MENÚ DE INICIO  </a:t>
            </a:r>
            <a:r>
              <a:rPr lang="es-ES_tradnl" sz="2000" dirty="0" smtClean="0"/>
              <a:t>de acceso a los motores y a los informes</a:t>
            </a:r>
          </a:p>
          <a:p>
            <a:r>
              <a:rPr lang="es-ES_tradnl" sz="2000" dirty="0" smtClean="0"/>
              <a:t>Genera el Informe Académico de Evolución del alumno </a:t>
            </a:r>
            <a:r>
              <a:rPr lang="es-ES_tradnl" sz="2000" b="1" dirty="0" smtClean="0"/>
              <a:t>(IAE)</a:t>
            </a:r>
          </a:p>
          <a:p>
            <a:r>
              <a:rPr lang="es-ES_tradnl" sz="2000" dirty="0" smtClean="0"/>
              <a:t>Genera Informes de Gestión del Centro</a:t>
            </a:r>
          </a:p>
          <a:p>
            <a:pPr lvl="2"/>
            <a:r>
              <a:rPr lang="es-ES_tradnl" sz="2000" dirty="0" smtClean="0"/>
              <a:t>Informe </a:t>
            </a:r>
            <a:r>
              <a:rPr lang="es-ES_tradnl" sz="2000" b="1" dirty="0" smtClean="0"/>
              <a:t>MONITOR</a:t>
            </a:r>
            <a:r>
              <a:rPr lang="es-ES_tradnl" sz="2000" dirty="0" smtClean="0"/>
              <a:t> de alumnos</a:t>
            </a:r>
          </a:p>
          <a:p>
            <a:pPr lvl="2"/>
            <a:r>
              <a:rPr lang="es-ES_tradnl" sz="2000" dirty="0" smtClean="0"/>
              <a:t>Informe </a:t>
            </a:r>
            <a:r>
              <a:rPr lang="es-ES_tradnl" sz="2000" b="1" dirty="0" smtClean="0"/>
              <a:t>ESTADÍSTICO</a:t>
            </a:r>
            <a:r>
              <a:rPr lang="es-ES_tradnl" sz="2000" dirty="0" smtClean="0"/>
              <a:t> con las métricas de Calidad del Centro</a:t>
            </a:r>
          </a:p>
          <a:p>
            <a:r>
              <a:rPr lang="es-ES_tradnl" sz="2000" dirty="0" smtClean="0"/>
              <a:t>La fecha del Informe coincide con la del </a:t>
            </a:r>
            <a:r>
              <a:rPr lang="es-ES_tradnl" sz="2000" b="1" dirty="0" smtClean="0"/>
              <a:t>último CMF </a:t>
            </a:r>
            <a:r>
              <a:rPr lang="es-ES_tradnl" sz="2000" dirty="0" smtClean="0"/>
              <a:t>importado</a:t>
            </a:r>
          </a:p>
          <a:p>
            <a:r>
              <a:rPr lang="es-ES_tradnl" sz="2000" dirty="0" smtClean="0"/>
              <a:t>Nuevo </a:t>
            </a:r>
            <a:r>
              <a:rPr lang="es-ES_tradnl" sz="2000" b="1" dirty="0" smtClean="0"/>
              <a:t>Fichero de Ayuda</a:t>
            </a:r>
            <a:r>
              <a:rPr lang="es-ES_tradnl" sz="2000" dirty="0" smtClean="0"/>
              <a:t>, con Manual de Usuario actualizado y Guía para la interpretación y comprensión de los datos del informe IAE</a:t>
            </a:r>
          </a:p>
          <a:p>
            <a:r>
              <a:rPr lang="es-ES_tradnl" sz="2000" dirty="0" smtClean="0"/>
              <a:t>Nuevo </a:t>
            </a:r>
            <a:r>
              <a:rPr lang="es-ES_tradnl" sz="2000" b="1" dirty="0" smtClean="0"/>
              <a:t>proceso de distribución </a:t>
            </a:r>
            <a:r>
              <a:rPr lang="es-ES_tradnl" sz="2000" dirty="0" smtClean="0"/>
              <a:t>del programa,  ubicación ,  instalación y licenciado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Y </a:t>
            </a:r>
            <a:r>
              <a:rPr lang="es-ES_tradnl" sz="4800" dirty="0" smtClean="0"/>
              <a:t>ahora</a:t>
            </a:r>
            <a:r>
              <a:rPr lang="es-ES_tradnl" dirty="0" smtClean="0"/>
              <a:t> …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3044552"/>
            <a:ext cx="7406640" cy="1752600"/>
          </a:xfrm>
        </p:spPr>
        <p:txBody>
          <a:bodyPr>
            <a:normAutofit/>
          </a:bodyPr>
          <a:lstStyle/>
          <a:p>
            <a:pPr algn="ctr"/>
            <a:r>
              <a:rPr lang="es-ES_tradnl" sz="4400" dirty="0" smtClean="0"/>
              <a:t>Veamos el programa </a:t>
            </a:r>
            <a:endParaRPr lang="es-ES" sz="4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Estructura de </a:t>
            </a:r>
            <a:r>
              <a:rPr lang="es-ES_tradnl" dirty="0" err="1" smtClean="0"/>
              <a:t>Visio@Pro</a:t>
            </a:r>
            <a:r>
              <a:rPr lang="es-ES_tradnl" dirty="0" smtClean="0"/>
              <a:t>     1/3</a:t>
            </a:r>
            <a:endParaRPr lang="es-ES" dirty="0"/>
          </a:p>
        </p:txBody>
      </p:sp>
      <p:pic>
        <p:nvPicPr>
          <p:cNvPr id="4" name="Imagen 4">
            <a:extLst>
              <a:ext uri="{FF2B5EF4-FFF2-40B4-BE49-F238E27FC236}">
                <a16:creationId xmlns="" xmlns:a16="http://schemas.microsoft.com/office/drawing/2014/main" id="{EB7510CE-F9F4-428A-9670-77B11FBBD4A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1484784"/>
            <a:ext cx="7617316" cy="4680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Estructura de </a:t>
            </a:r>
            <a:r>
              <a:rPr lang="es-ES_tradnl" dirty="0" err="1" smtClean="0"/>
              <a:t>Visio@Pro</a:t>
            </a:r>
            <a:r>
              <a:rPr lang="es-ES_tradnl" dirty="0" smtClean="0"/>
              <a:t>    2/3</a:t>
            </a:r>
            <a:endParaRPr lang="es-ES" dirty="0"/>
          </a:p>
        </p:txBody>
      </p:sp>
      <p:pic>
        <p:nvPicPr>
          <p:cNvPr id="5" name="Imagen 3">
            <a:extLst>
              <a:ext uri="{FF2B5EF4-FFF2-40B4-BE49-F238E27FC236}">
                <a16:creationId xmlns="" xmlns:a16="http://schemas.microsoft.com/office/drawing/2014/main" id="{1542B413-4A97-4662-9702-7BC3835FAFF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1556792"/>
            <a:ext cx="7200800" cy="44863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Estructura de </a:t>
            </a:r>
            <a:r>
              <a:rPr lang="es-ES_tradnl" dirty="0" err="1" smtClean="0"/>
              <a:t>Visio@Pro</a:t>
            </a:r>
            <a:r>
              <a:rPr lang="es-ES_tradnl" dirty="0" smtClean="0"/>
              <a:t>    3/3</a:t>
            </a:r>
            <a:endParaRPr lang="es-ES" dirty="0"/>
          </a:p>
        </p:txBody>
      </p:sp>
      <p:pic>
        <p:nvPicPr>
          <p:cNvPr id="4" name="Imagen 4">
            <a:extLst>
              <a:ext uri="{FF2B5EF4-FFF2-40B4-BE49-F238E27FC236}">
                <a16:creationId xmlns="" xmlns:a16="http://schemas.microsoft.com/office/drawing/2014/main" id="{754C3508-2554-44C4-99C8-396DE29F0A8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1844824"/>
            <a:ext cx="5715798" cy="36866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258</TotalTime>
  <Words>300</Words>
  <Application>Microsoft Office PowerPoint</Application>
  <PresentationFormat>Presentación en pantalla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Solsticio</vt:lpstr>
      <vt:lpstr> Gestión de Centro  &amp;  Informes de Evolución</vt:lpstr>
      <vt:lpstr>Diapositiva 2</vt:lpstr>
      <vt:lpstr>Objeto de  Vision@Pro </vt:lpstr>
      <vt:lpstr>Logrando el Objetivo </vt:lpstr>
      <vt:lpstr>Prestaciones de   Vision@Pro</vt:lpstr>
      <vt:lpstr>Y ahora …</vt:lpstr>
      <vt:lpstr>Estructura de Visio@Pro     1/3</vt:lpstr>
      <vt:lpstr>Estructura de Visio@Pro    2/3</vt:lpstr>
      <vt:lpstr>Estructura de Visio@Pro    3/3</vt:lpstr>
      <vt:lpstr>Muchas  Gracias  y Feliz  Navidad   </vt:lpstr>
    </vt:vector>
  </TitlesOfParts>
  <Company>www.intercambiosvirtuales.org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de:   Gestión de Centro  &amp;  Informes de Evolución</dc:title>
  <dc:creator>José María</dc:creator>
  <cp:lastModifiedBy>José María</cp:lastModifiedBy>
  <cp:revision>64</cp:revision>
  <dcterms:created xsi:type="dcterms:W3CDTF">2020-12-03T19:30:58Z</dcterms:created>
  <dcterms:modified xsi:type="dcterms:W3CDTF">2020-12-11T08:27:01Z</dcterms:modified>
</cp:coreProperties>
</file>